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64" r:id="rId13"/>
    <p:sldId id="265" r:id="rId14"/>
    <p:sldId id="273" r:id="rId15"/>
    <p:sldId id="279" r:id="rId16"/>
    <p:sldId id="266" r:id="rId17"/>
    <p:sldId id="267" r:id="rId18"/>
    <p:sldId id="274" r:id="rId19"/>
    <p:sldId id="275" r:id="rId20"/>
    <p:sldId id="276" r:id="rId21"/>
    <p:sldId id="268" r:id="rId22"/>
    <p:sldId id="269" r:id="rId23"/>
    <p:sldId id="277" r:id="rId24"/>
    <p:sldId id="278" r:id="rId25"/>
    <p:sldId id="280" r:id="rId26"/>
    <p:sldId id="281" r:id="rId27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4216A-DFC4-44B4-851C-7AAC638DACA2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627B-9F8B-491F-BF13-D5A6A316A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4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92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5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7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24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4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4622-8BAF-42FF-85BC-1BC76C477261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044A1-3B57-401B-AE9E-E4C52F0C7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2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Santa Fe’s 4-8-4s </a:t>
            </a:r>
            <a:br>
              <a:rPr lang="en-US" b="1" dirty="0" smtClean="0"/>
            </a:br>
            <a:r>
              <a:rPr lang="en-US" b="1" dirty="0" smtClean="0"/>
              <a:t>&amp; HO Models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3600" dirty="0" smtClean="0"/>
          </a:p>
          <a:p>
            <a:r>
              <a:rPr lang="en-US" sz="4300" dirty="0" smtClean="0"/>
              <a:t>John A. Thompson</a:t>
            </a:r>
          </a:p>
          <a:p>
            <a:r>
              <a:rPr lang="en-US" sz="3600" dirty="0" smtClean="0"/>
              <a:t>March 19, 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7129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3751 Class – HO Models – </a:t>
            </a:r>
            <a:r>
              <a:rPr lang="en-US" b="1" dirty="0" smtClean="0"/>
              <a:t>Hallmark Brass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339" y="1825625"/>
            <a:ext cx="11037194" cy="4351338"/>
          </a:xfrm>
        </p:spPr>
        <p:txBody>
          <a:bodyPr/>
          <a:lstStyle/>
          <a:p>
            <a:r>
              <a:rPr lang="en-US" dirty="0" smtClean="0"/>
              <a:t>1941 rebuild with Worthington FWH, 80” </a:t>
            </a:r>
            <a:r>
              <a:rPr lang="en-US" dirty="0" err="1" smtClean="0"/>
              <a:t>Boxpok</a:t>
            </a:r>
            <a:r>
              <a:rPr lang="en-US" dirty="0" smtClean="0"/>
              <a:t> drivers, large sand box, drifting valves (as applied to 3751, 60, 63, 64 in 1941, also applied to 3752, 54, 55, 58, 59, 60, 61 in 1945-48)</a:t>
            </a:r>
          </a:p>
          <a:p>
            <a:pPr lvl="1"/>
            <a:r>
              <a:rPr lang="en-US" dirty="0" smtClean="0"/>
              <a:t>But models have 2 steam pipes on top, should only have one (3751 had none)</a:t>
            </a:r>
          </a:p>
          <a:p>
            <a:pPr lvl="1"/>
            <a:r>
              <a:rPr lang="en-US" dirty="0" smtClean="0"/>
              <a:t>Models were factory painted for 3751, 58, 60, 63</a:t>
            </a:r>
          </a:p>
          <a:p>
            <a:pPr lvl="1"/>
            <a:r>
              <a:rPr lang="en-US" dirty="0" smtClean="0"/>
              <a:t>Models were expensive “super crowns,” made in 1994</a:t>
            </a:r>
          </a:p>
          <a:p>
            <a:r>
              <a:rPr lang="en-US" dirty="0" smtClean="0"/>
              <a:t>1948 version of 3752 with Franklin rotary cam poppet valve gear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model has </a:t>
            </a:r>
            <a:r>
              <a:rPr lang="en-US" dirty="0"/>
              <a:t>2 </a:t>
            </a:r>
            <a:r>
              <a:rPr lang="en-US" dirty="0" smtClean="0"/>
              <a:t>steam </a:t>
            </a:r>
            <a:r>
              <a:rPr lang="en-US" dirty="0"/>
              <a:t>pipes on top, should only have </a:t>
            </a:r>
            <a:r>
              <a:rPr lang="en-US" dirty="0" smtClean="0"/>
              <a:t>one</a:t>
            </a:r>
          </a:p>
          <a:p>
            <a:pPr lvl="1"/>
            <a:r>
              <a:rPr lang="en-US" dirty="0" smtClean="0"/>
              <a:t>“Super crown,” painted 3752, made in 1994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2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3751 Class – HO Models – BLI Styrene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39907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1941 rebuild with Worthington FWH, 80” </a:t>
            </a:r>
            <a:r>
              <a:rPr lang="en-US" sz="3200" dirty="0" err="1"/>
              <a:t>Boxpok</a:t>
            </a:r>
            <a:r>
              <a:rPr lang="en-US" sz="3200" dirty="0"/>
              <a:t> drivers, large sand box, drifting valves (as applied to 3751, 60, 63, 64 in 1941, also applied to 3752, 54, 55, 58, 59, 60, 61 in 1945-48</a:t>
            </a:r>
            <a:r>
              <a:rPr lang="en-US" sz="3200" dirty="0" smtClean="0"/>
              <a:t>)</a:t>
            </a:r>
          </a:p>
          <a:p>
            <a:pPr lvl="1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run 2004 – painted dark gray for 3751, 55, 62, wrong parts on pilot deck</a:t>
            </a:r>
          </a:p>
          <a:p>
            <a:pPr lvl="1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run 2005 – painted black for 3751, 53, 56, 57, fixed pilot deck, but 3753, 56, 57 are incorrect numbers (never rebuilt this way)</a:t>
            </a:r>
          </a:p>
          <a:p>
            <a:pPr lvl="1"/>
            <a:r>
              <a:rPr lang="en-US" sz="2800" dirty="0" smtClean="0"/>
              <a:t>Current run 2013 – painted black for 3751, 54, 55, 60, 62, 63, 64</a:t>
            </a:r>
          </a:p>
          <a:p>
            <a:pPr lvl="1"/>
            <a:r>
              <a:rPr lang="en-US" sz="2800" dirty="0" smtClean="0"/>
              <a:t>All models have correct steam pipe (one, and none visible on 3751)</a:t>
            </a:r>
          </a:p>
          <a:p>
            <a:pPr lvl="1"/>
            <a:r>
              <a:rPr lang="en-US" sz="2800" dirty="0" smtClean="0"/>
              <a:t>See 2005 handout on details of these models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5537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3765 Class – as Built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727028" cy="4972206"/>
          </a:xfrm>
        </p:spPr>
        <p:txBody>
          <a:bodyPr>
            <a:noAutofit/>
          </a:bodyPr>
          <a:lstStyle/>
          <a:p>
            <a:r>
              <a:rPr lang="en-US" sz="3600" dirty="0" smtClean="0"/>
              <a:t>3765-75 – 11 locos – delivered in 1938</a:t>
            </a:r>
          </a:p>
          <a:p>
            <a:r>
              <a:rPr lang="en-US" sz="3600" dirty="0" smtClean="0"/>
              <a:t>80” Disc drivers (with ribs), I-beam rods</a:t>
            </a:r>
          </a:p>
          <a:p>
            <a:r>
              <a:rPr lang="en-US" sz="3600" dirty="0" smtClean="0"/>
              <a:t>20K “square” oil tenders</a:t>
            </a:r>
          </a:p>
          <a:p>
            <a:r>
              <a:rPr lang="en-US" sz="3600" dirty="0" smtClean="0"/>
              <a:t>Worthington </a:t>
            </a:r>
            <a:r>
              <a:rPr lang="en-US" sz="3600" dirty="0" err="1" smtClean="0"/>
              <a:t>feedwater</a:t>
            </a:r>
            <a:r>
              <a:rPr lang="en-US" sz="3600" dirty="0" smtClean="0"/>
              <a:t> heater (square) in front of stack</a:t>
            </a:r>
          </a:p>
          <a:p>
            <a:r>
              <a:rPr lang="en-US" sz="3600" dirty="0" smtClean="0"/>
              <a:t>Single sand box, paired steam pipes to cab</a:t>
            </a:r>
          </a:p>
          <a:p>
            <a:r>
              <a:rPr lang="en-US" sz="3600" dirty="0" smtClean="0"/>
              <a:t>Unshielded water pump on right pilot deck</a:t>
            </a:r>
          </a:p>
          <a:p>
            <a:r>
              <a:rPr lang="en-US" sz="3600" dirty="0" smtClean="0"/>
              <a:t>3765 was supposed to be streamlined, but it would have been too heavy (kept a few minor features)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5085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3765 Class - Upgrades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429" y="1825624"/>
            <a:ext cx="10959920" cy="4665327"/>
          </a:xfrm>
        </p:spPr>
        <p:txBody>
          <a:bodyPr>
            <a:noAutofit/>
          </a:bodyPr>
          <a:lstStyle/>
          <a:p>
            <a:r>
              <a:rPr lang="en-US" sz="3600" dirty="0" smtClean="0"/>
              <a:t>1940-42: Added “SANTA FE” lettering to tenders</a:t>
            </a:r>
          </a:p>
          <a:p>
            <a:r>
              <a:rPr lang="en-US" sz="3600" dirty="0" smtClean="0"/>
              <a:t>1944-45: Telescoping stack extensions, move check valves higher up on boiler, move whistle forward</a:t>
            </a:r>
          </a:p>
          <a:p>
            <a:r>
              <a:rPr lang="en-US" sz="3600" dirty="0" smtClean="0"/>
              <a:t>1950-52: Most got new boilers with no steam dome but with external steam pipes (all except 3765, 3769-70)</a:t>
            </a:r>
          </a:p>
          <a:p>
            <a:r>
              <a:rPr lang="en-US" sz="3600" dirty="0" smtClean="0"/>
              <a:t>1950s: Some got tapered rods and/or unmatched wheel types</a:t>
            </a:r>
          </a:p>
          <a:p>
            <a:r>
              <a:rPr lang="en-US" sz="3600" dirty="0" smtClean="0"/>
              <a:t>Retired in late 1950s, saved 3768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2473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3765 Class- HO Models – Key Brass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379299" cy="463956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Imported in 1978</a:t>
            </a:r>
          </a:p>
          <a:p>
            <a:r>
              <a:rPr lang="en-US" sz="3600" dirty="0" smtClean="0"/>
              <a:t>Modeled after 3768 as preserved, with new boiler and no steam dome</a:t>
            </a:r>
          </a:p>
          <a:p>
            <a:r>
              <a:rPr lang="en-US" sz="3600" dirty="0" smtClean="0"/>
              <a:t>Good for most of class (but not 3765, 69, 70) after boiler </a:t>
            </a:r>
            <a:r>
              <a:rPr lang="en-US" sz="3600" dirty="0"/>
              <a:t>replacements in Oct. 1950 - Jan. 1952 </a:t>
            </a:r>
            <a:r>
              <a:rPr lang="en-US" sz="3600" dirty="0" smtClean="0"/>
              <a:t>(see Worley)</a:t>
            </a:r>
          </a:p>
          <a:p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66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3765 Class- HO Models – </a:t>
            </a:r>
            <a:r>
              <a:rPr lang="en-US" b="1" dirty="0" smtClean="0"/>
              <a:t>Hallmark Brass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Imported as </a:t>
            </a:r>
            <a:r>
              <a:rPr lang="en-US" sz="3600" dirty="0"/>
              <a:t>Super </a:t>
            </a:r>
            <a:r>
              <a:rPr lang="en-US" sz="3600" dirty="0" smtClean="0"/>
              <a:t>Crowns in 1995</a:t>
            </a:r>
            <a:endParaRPr lang="en-US" sz="3600" dirty="0"/>
          </a:p>
          <a:p>
            <a:r>
              <a:rPr lang="en-US" sz="3600" dirty="0"/>
              <a:t>P</a:t>
            </a:r>
            <a:r>
              <a:rPr lang="en-US" sz="3600" dirty="0" smtClean="0"/>
              <a:t>ainted </a:t>
            </a:r>
            <a:r>
              <a:rPr lang="en-US" sz="3600" dirty="0"/>
              <a:t>for 3765, 3770 as built, with steam </a:t>
            </a:r>
            <a:r>
              <a:rPr lang="en-US" sz="3600" dirty="0" smtClean="0"/>
              <a:t>dome</a:t>
            </a:r>
          </a:p>
          <a:p>
            <a:pPr lvl="1"/>
            <a:r>
              <a:rPr lang="en-US" sz="3200" dirty="0" smtClean="0"/>
              <a:t>These never got new boilers, so good for entire life</a:t>
            </a:r>
            <a:endParaRPr lang="en-US" sz="3200" dirty="0"/>
          </a:p>
          <a:p>
            <a:pPr lvl="1"/>
            <a:r>
              <a:rPr lang="en-US" sz="3200" dirty="0"/>
              <a:t>Model of 3765 has rounded cab windows, stainless steel handrails, and solid pilot, as it should (it was intended to be streamlined)</a:t>
            </a:r>
          </a:p>
          <a:p>
            <a:r>
              <a:rPr lang="en-US" sz="3600" dirty="0"/>
              <a:t>P</a:t>
            </a:r>
            <a:r>
              <a:rPr lang="en-US" sz="3600" dirty="0" smtClean="0"/>
              <a:t>ainted </a:t>
            </a:r>
            <a:r>
              <a:rPr lang="en-US" sz="3600" dirty="0"/>
              <a:t>for 3766, 68, 72, 74 with no steam </a:t>
            </a:r>
            <a:r>
              <a:rPr lang="en-US" sz="3600" dirty="0" smtClean="0"/>
              <a:t>dome (good after new boilers added in 1951)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6413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3776 Class – as Built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Autofit/>
          </a:bodyPr>
          <a:lstStyle/>
          <a:p>
            <a:r>
              <a:rPr lang="en-US" sz="3600" dirty="0" smtClean="0"/>
              <a:t>3776-3785 – 10 Locos – Delivered in 1941</a:t>
            </a:r>
          </a:p>
          <a:p>
            <a:r>
              <a:rPr lang="en-US" sz="3600" dirty="0" smtClean="0"/>
              <a:t>80” Baldwin Disc drivers with lips around holes and no ribs</a:t>
            </a:r>
          </a:p>
          <a:p>
            <a:r>
              <a:rPr lang="en-US" sz="3600" dirty="0" smtClean="0"/>
              <a:t>Tapered rods on most, but 3784-85 had thin roller-bearing rods</a:t>
            </a:r>
          </a:p>
          <a:p>
            <a:r>
              <a:rPr lang="en-US" sz="3600" dirty="0" smtClean="0"/>
              <a:t>Roughly similar to 3765 Class, except for:</a:t>
            </a:r>
          </a:p>
          <a:p>
            <a:pPr lvl="1"/>
            <a:r>
              <a:rPr lang="en-US" sz="3200" dirty="0" smtClean="0"/>
              <a:t>24.5K long oil tenders</a:t>
            </a:r>
          </a:p>
          <a:p>
            <a:pPr lvl="1"/>
            <a:r>
              <a:rPr lang="en-US" sz="3200" dirty="0" smtClean="0"/>
              <a:t>Whistle behind sand dome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wo blow-downs on each side of firebox (instead of one)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1609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3776 Class - Upgrades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Pre-1945: Add telescoping stack extensions</a:t>
            </a:r>
          </a:p>
          <a:p>
            <a:r>
              <a:rPr lang="en-US" sz="3600" dirty="0" smtClean="0"/>
              <a:t>1946-48: Replaced tapered rods with roller-bearing rods on the other 8 locos (3784-85 already had them)</a:t>
            </a:r>
          </a:p>
          <a:p>
            <a:r>
              <a:rPr lang="en-US" sz="3600" dirty="0" smtClean="0"/>
              <a:t>1949-52: Most got new boilers with no steam dome but with external steam pipes (all except 3777, 3781, 3783, 3785)</a:t>
            </a:r>
          </a:p>
          <a:p>
            <a:r>
              <a:rPr lang="en-US" sz="3600" dirty="0" smtClean="0"/>
              <a:t>Retired in late 1950s, none saved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7785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3776 Class - HO Models – PFM Brass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39907" cy="4351338"/>
          </a:xfrm>
        </p:spPr>
        <p:txBody>
          <a:bodyPr>
            <a:noAutofit/>
          </a:bodyPr>
          <a:lstStyle/>
          <a:p>
            <a:r>
              <a:rPr lang="en-US" sz="3200" dirty="0" smtClean="0"/>
              <a:t>Many releases from 1963 through 1982, upgrades in details, some with stack up</a:t>
            </a:r>
            <a:endParaRPr lang="en-US" sz="3200" dirty="0"/>
          </a:p>
          <a:p>
            <a:r>
              <a:rPr lang="en-US" sz="3200" dirty="0"/>
              <a:t>A</a:t>
            </a:r>
            <a:r>
              <a:rPr lang="en-US" sz="3200" dirty="0" smtClean="0"/>
              <a:t>s delivered in 1941 with tapered rods (except 3784, 85)</a:t>
            </a:r>
            <a:endParaRPr lang="en-US" sz="3200" dirty="0"/>
          </a:p>
          <a:p>
            <a:r>
              <a:rPr lang="en-US" sz="3200" dirty="0" smtClean="0"/>
              <a:t>3784, 85 as delivered in 1941 with roller-bearing rods, and rest of class as upgraded in 1947-48 with roller-bearing rods</a:t>
            </a:r>
          </a:p>
          <a:p>
            <a:r>
              <a:rPr lang="en-US" sz="3200" dirty="0" smtClean="0"/>
              <a:t>No models with new boiler and no steam dome (applied to most of class except 3777, 81, 83, 85 in 1950-52) (see Worley)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424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3776 Class – HO Models – Hallmark Brass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1389"/>
          </a:xfrm>
        </p:spPr>
        <p:txBody>
          <a:bodyPr/>
          <a:lstStyle/>
          <a:p>
            <a:r>
              <a:rPr lang="en-US" dirty="0" smtClean="0"/>
              <a:t>Imported in 1994 as Super Crowns</a:t>
            </a:r>
            <a:endParaRPr lang="en-US" dirty="0"/>
          </a:p>
          <a:p>
            <a:r>
              <a:rPr lang="en-US" dirty="0" smtClean="0"/>
              <a:t>Painted for 3776 with no steam dome (after 1-1950)</a:t>
            </a:r>
          </a:p>
          <a:p>
            <a:r>
              <a:rPr lang="en-US" dirty="0" smtClean="0"/>
              <a:t>Painted for 3779 with no steam dome (after 4-1951)</a:t>
            </a:r>
          </a:p>
          <a:p>
            <a:r>
              <a:rPr lang="en-US" dirty="0" smtClean="0"/>
              <a:t>Painted for 3778, roller-bearing rods, no steam dome (after 3-1950)</a:t>
            </a:r>
            <a:endParaRPr lang="en-US" dirty="0"/>
          </a:p>
          <a:p>
            <a:r>
              <a:rPr lang="en-US" dirty="0" smtClean="0"/>
              <a:t>Painted for 3780</a:t>
            </a:r>
            <a:r>
              <a:rPr lang="en-US" dirty="0"/>
              <a:t>, roller-bearing rods, no steam dome (after </a:t>
            </a:r>
            <a:r>
              <a:rPr lang="en-US" dirty="0" smtClean="0"/>
              <a:t>11-1952)</a:t>
            </a:r>
          </a:p>
          <a:p>
            <a:r>
              <a:rPr lang="en-US" dirty="0" smtClean="0"/>
              <a:t>Painted for 3782</a:t>
            </a:r>
            <a:r>
              <a:rPr lang="en-US" dirty="0"/>
              <a:t>, roller-bearing rods, no steam dome (after </a:t>
            </a:r>
            <a:r>
              <a:rPr lang="en-US" dirty="0" smtClean="0"/>
              <a:t>11-1949)</a:t>
            </a:r>
            <a:endParaRPr lang="en-US" dirty="0"/>
          </a:p>
          <a:p>
            <a:r>
              <a:rPr lang="en-US" dirty="0"/>
              <a:t>Painted for </a:t>
            </a:r>
            <a:r>
              <a:rPr lang="en-US" dirty="0" smtClean="0"/>
              <a:t>3783 </a:t>
            </a:r>
            <a:r>
              <a:rPr lang="en-US" dirty="0"/>
              <a:t>with </a:t>
            </a:r>
            <a:r>
              <a:rPr lang="en-US" dirty="0" smtClean="0"/>
              <a:t>steam dome</a:t>
            </a:r>
          </a:p>
          <a:p>
            <a:r>
              <a:rPr lang="en-US" dirty="0"/>
              <a:t>Painted for </a:t>
            </a:r>
            <a:r>
              <a:rPr lang="en-US" dirty="0" smtClean="0"/>
              <a:t>3784, </a:t>
            </a:r>
            <a:r>
              <a:rPr lang="en-US" dirty="0"/>
              <a:t>roller-bearing rods, no steam dome (after </a:t>
            </a:r>
            <a:r>
              <a:rPr lang="en-US" dirty="0" smtClean="0"/>
              <a:t>3-1952)</a:t>
            </a:r>
          </a:p>
          <a:p>
            <a:r>
              <a:rPr lang="en-US" dirty="0"/>
              <a:t>Painted for </a:t>
            </a:r>
            <a:r>
              <a:rPr lang="en-US" dirty="0" smtClean="0"/>
              <a:t>3785, </a:t>
            </a:r>
            <a:r>
              <a:rPr lang="en-US" dirty="0"/>
              <a:t>roller-bearing rods, </a:t>
            </a:r>
            <a:r>
              <a:rPr lang="en-US" dirty="0" smtClean="0"/>
              <a:t>with steam </a:t>
            </a:r>
            <a:r>
              <a:rPr lang="en-US" dirty="0"/>
              <a:t>dome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6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Santa Fe 4-8-4 Classes and Topics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3751 Class – 14 Locos – Built in 1927-29</a:t>
            </a:r>
          </a:p>
          <a:p>
            <a:r>
              <a:rPr lang="en-US" sz="3600" dirty="0" smtClean="0"/>
              <a:t>Major Rebuilds of 3751 Locos in 1938-39 and 1941</a:t>
            </a:r>
          </a:p>
          <a:p>
            <a:r>
              <a:rPr lang="en-US" sz="3600" dirty="0" smtClean="0"/>
              <a:t>3765 Class – 11 Locos –Built in 1938</a:t>
            </a:r>
          </a:p>
          <a:p>
            <a:r>
              <a:rPr lang="en-US" sz="3600" dirty="0" smtClean="0"/>
              <a:t>3776 Class – 10 Locos – Built in 1941</a:t>
            </a:r>
          </a:p>
          <a:p>
            <a:r>
              <a:rPr lang="en-US" sz="3600" dirty="0" smtClean="0"/>
              <a:t>2900 Class – 30 Locos – Built in 1943-44</a:t>
            </a:r>
          </a:p>
        </p:txBody>
      </p:sp>
    </p:spTree>
    <p:extLst>
      <p:ext uri="{BB962C8B-B14F-4D97-AF65-F5344CB8AC3E}">
        <p14:creationId xmlns:p14="http://schemas.microsoft.com/office/powerpoint/2010/main" val="2388375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3776 Class – HO Models – Bachmann Styrene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Many releases over the years, didn’t run well, improvements made</a:t>
            </a:r>
          </a:p>
          <a:p>
            <a:r>
              <a:rPr lang="en-US" sz="3600" dirty="0"/>
              <a:t>Some models had tapered rods, others had roller-bearing rods, all had steam dome</a:t>
            </a:r>
          </a:p>
          <a:p>
            <a:r>
              <a:rPr lang="en-US" sz="3600" dirty="0" smtClean="0"/>
              <a:t>Factory painted for various numbers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4814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2900 Class – as Built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6533"/>
            <a:ext cx="10714149" cy="4961540"/>
          </a:xfrm>
        </p:spPr>
        <p:txBody>
          <a:bodyPr>
            <a:noAutofit/>
          </a:bodyPr>
          <a:lstStyle/>
          <a:p>
            <a:r>
              <a:rPr lang="en-US" sz="3600" dirty="0" smtClean="0"/>
              <a:t>2900-2929 – 30 Locos – Delivered in 1943-44</a:t>
            </a:r>
          </a:p>
          <a:p>
            <a:r>
              <a:rPr lang="en-US" sz="3600" dirty="0" smtClean="0"/>
              <a:t>80” </a:t>
            </a:r>
            <a:r>
              <a:rPr lang="en-US" sz="3600" dirty="0" err="1" smtClean="0"/>
              <a:t>Boxpok</a:t>
            </a:r>
            <a:r>
              <a:rPr lang="en-US" sz="3600" dirty="0" smtClean="0"/>
              <a:t> drivers, tapered rods</a:t>
            </a:r>
          </a:p>
          <a:p>
            <a:r>
              <a:rPr lang="en-US" sz="3600" dirty="0" smtClean="0"/>
              <a:t>Heaviest 4-8-4s for any railroad (heavier wartime steel)</a:t>
            </a:r>
          </a:p>
          <a:p>
            <a:r>
              <a:rPr lang="en-US" sz="3600" dirty="0" smtClean="0"/>
              <a:t>24.5K long oil tenders</a:t>
            </a:r>
          </a:p>
          <a:p>
            <a:r>
              <a:rPr lang="en-US" sz="3600" dirty="0" smtClean="0"/>
              <a:t>Almost identical to 3776 Class, except for:</a:t>
            </a:r>
          </a:p>
          <a:p>
            <a:r>
              <a:rPr lang="en-US" sz="3600" dirty="0" smtClean="0"/>
              <a:t>Single blow-down on each side of firebox, domed-end air tanks, whistle behind stack, lighter crosshead without counterbalance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0934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2900 Class - Upgrades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100995"/>
          </a:xfrm>
        </p:spPr>
        <p:txBody>
          <a:bodyPr>
            <a:noAutofit/>
          </a:bodyPr>
          <a:lstStyle/>
          <a:p>
            <a:r>
              <a:rPr lang="en-US" sz="3600" dirty="0" smtClean="0"/>
              <a:t>1946-48: Replaced tapered rods with roller-bearing rods on all locos, changed rear driver to 1941 Baldwin Disc type (raised lip around holes), added extension stacks</a:t>
            </a:r>
          </a:p>
          <a:p>
            <a:r>
              <a:rPr lang="en-US" sz="3600" dirty="0" smtClean="0"/>
              <a:t>By 1950: Add twin sealed-beam headlights to 3 locos (2905, 2919-20)</a:t>
            </a:r>
          </a:p>
          <a:p>
            <a:r>
              <a:rPr lang="en-US" sz="3600" dirty="0" smtClean="0"/>
              <a:t>Never got new boilers</a:t>
            </a:r>
          </a:p>
          <a:p>
            <a:r>
              <a:rPr lang="en-US" sz="3600" dirty="0" smtClean="0"/>
              <a:t>Retired in late 1950s, saved 2903, 2912, 2913, 2921, 2925, 2926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5134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2900 Class – HO Models – Westside Brass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Imported in 1978 as part of Fleetwood “Big Three” set of three models in wood box (3460 class, 2900 class, 5001 class)</a:t>
            </a:r>
          </a:p>
          <a:p>
            <a:r>
              <a:rPr lang="en-US" sz="3600" dirty="0" smtClean="0"/>
              <a:t>As built with tapered rods (good until 1947-48 change to roller-bearing rods)</a:t>
            </a:r>
          </a:p>
          <a:p>
            <a:endParaRPr lang="en-US" sz="3600" dirty="0" smtClean="0"/>
          </a:p>
          <a:p>
            <a:r>
              <a:rPr lang="en-US" sz="3600" dirty="0" smtClean="0"/>
              <a:t>Note: River Point Station planned to make brass 3765, 3776, and 2900 models, but project is still on hold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5721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2900 Class – HO Models – </a:t>
            </a:r>
            <a:r>
              <a:rPr lang="en-US" b="1" dirty="0" smtClean="0"/>
              <a:t>Hallmark </a:t>
            </a:r>
            <a:r>
              <a:rPr lang="en-US" b="1" dirty="0"/>
              <a:t>Brass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Imported in 1994 as Super Crowns, with stack up</a:t>
            </a:r>
            <a:endParaRPr lang="en-US" sz="3200" dirty="0"/>
          </a:p>
          <a:p>
            <a:r>
              <a:rPr lang="en-US" sz="3200" dirty="0" smtClean="0"/>
              <a:t>Painted 2900 as built with tapered rods (good until 1947-48)</a:t>
            </a:r>
          </a:p>
          <a:p>
            <a:r>
              <a:rPr lang="en-US" sz="3200" dirty="0" smtClean="0"/>
              <a:t>Painted 2903  with roller bearing rods (after 1947-48)</a:t>
            </a:r>
          </a:p>
          <a:p>
            <a:r>
              <a:rPr lang="en-US" sz="3200" dirty="0" smtClean="0"/>
              <a:t>Painted 2909 </a:t>
            </a:r>
            <a:r>
              <a:rPr lang="en-US" sz="3200" dirty="0"/>
              <a:t>with roller bearing rods (after </a:t>
            </a:r>
            <a:r>
              <a:rPr lang="en-US" sz="3200" dirty="0" smtClean="0"/>
              <a:t>1947-48)</a:t>
            </a:r>
          </a:p>
          <a:p>
            <a:r>
              <a:rPr lang="en-US" sz="3200" dirty="0" smtClean="0"/>
              <a:t>Painted 2918 </a:t>
            </a:r>
            <a:r>
              <a:rPr lang="en-US" sz="3200" dirty="0"/>
              <a:t>with roller bearing rods (after 1947-48)</a:t>
            </a:r>
          </a:p>
          <a:p>
            <a:r>
              <a:rPr lang="en-US" sz="3200" dirty="0" smtClean="0"/>
              <a:t>Painted 2921 </a:t>
            </a:r>
            <a:r>
              <a:rPr lang="en-US" sz="3200" dirty="0"/>
              <a:t>with roller bearing rods (after 1947-48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Painted 2929 </a:t>
            </a:r>
            <a:r>
              <a:rPr lang="en-US" sz="3200" dirty="0"/>
              <a:t>as built with tapered rods (good until 1947-48)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1321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Restoration of 3751 to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Moved from display in San Bernardino in 1986</a:t>
            </a:r>
          </a:p>
          <a:p>
            <a:r>
              <a:rPr lang="en-US" sz="3200" dirty="0"/>
              <a:t>Restored to operating condition during 1986-1991 at California Steel Industries </a:t>
            </a:r>
            <a:r>
              <a:rPr lang="en-US" sz="3200" dirty="0" smtClean="0"/>
              <a:t>in Fontana, CA</a:t>
            </a:r>
            <a:endParaRPr lang="en-US" sz="3200" dirty="0"/>
          </a:p>
          <a:p>
            <a:r>
              <a:rPr lang="en-US" sz="3200" dirty="0"/>
              <a:t>Work done by the San Bernardino Railroad Historical Society</a:t>
            </a:r>
          </a:p>
          <a:p>
            <a:r>
              <a:rPr lang="en-US" sz="3200" dirty="0"/>
              <a:t>Operated for the first time in 1991, has pulled fan trips ever since</a:t>
            </a:r>
          </a:p>
          <a:p>
            <a:r>
              <a:rPr lang="en-US" sz="3200" dirty="0"/>
              <a:t>Note: 2926 is now being slowly restored in Albuquerque</a:t>
            </a:r>
          </a:p>
        </p:txBody>
      </p:sp>
    </p:spTree>
    <p:extLst>
      <p:ext uri="{BB962C8B-B14F-4D97-AF65-F5344CB8AC3E}">
        <p14:creationId xmlns:p14="http://schemas.microsoft.com/office/powerpoint/2010/main" val="2042585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Major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0014"/>
            <a:ext cx="10701270" cy="5721394"/>
          </a:xfrm>
        </p:spPr>
        <p:txBody>
          <a:bodyPr/>
          <a:lstStyle/>
          <a:p>
            <a:r>
              <a:rPr lang="en-US" dirty="0" smtClean="0"/>
              <a:t>Books:</a:t>
            </a:r>
          </a:p>
          <a:p>
            <a:pPr lvl="1"/>
            <a:r>
              <a:rPr lang="en-US" sz="2000" dirty="0" smtClean="0"/>
              <a:t>Iron Horses of the Santa Fe Trail, by E.D. Worley, 1965</a:t>
            </a:r>
          </a:p>
          <a:p>
            <a:pPr lvl="1"/>
            <a:r>
              <a:rPr lang="en-US" sz="2000" dirty="0" smtClean="0"/>
              <a:t>The Illustrated Guide to Santa Fe HO Brass Steam Locomotives, Second Edition, by Stephen L. Redding, 2003</a:t>
            </a:r>
          </a:p>
          <a:p>
            <a:pPr lvl="1"/>
            <a:r>
              <a:rPr lang="en-US" sz="2000" dirty="0" smtClean="0"/>
              <a:t>Santa Fe Locomotive Development, by Larry E. Brasher, 2006</a:t>
            </a:r>
          </a:p>
          <a:p>
            <a:pPr lvl="1"/>
            <a:r>
              <a:rPr lang="en-US" sz="2000" dirty="0" smtClean="0"/>
              <a:t>Santa Fe Northern 4-8-4 Pictorial, by Duane </a:t>
            </a:r>
            <a:r>
              <a:rPr lang="en-US" sz="2000" dirty="0" err="1" smtClean="0"/>
              <a:t>Karam</a:t>
            </a:r>
            <a:r>
              <a:rPr lang="en-US" sz="2000" dirty="0" smtClean="0"/>
              <a:t> Jr. &amp; Jeff Ainsworth, 2000</a:t>
            </a:r>
          </a:p>
          <a:p>
            <a:pPr lvl="1"/>
            <a:r>
              <a:rPr lang="en-US" sz="2000" dirty="0" smtClean="0"/>
              <a:t>Evolution of the Santa Fe 4-8-4, by Jeff Ainsworth, 2015</a:t>
            </a:r>
          </a:p>
          <a:p>
            <a:r>
              <a:rPr lang="en-US" dirty="0" smtClean="0"/>
              <a:t>Articles:</a:t>
            </a:r>
          </a:p>
          <a:p>
            <a:pPr lvl="1"/>
            <a:r>
              <a:rPr lang="en-US" sz="2000" dirty="0" smtClean="0"/>
              <a:t>Santa Fe’s 3765 Class </a:t>
            </a:r>
            <a:r>
              <a:rPr lang="en-US" sz="2000" dirty="0" err="1" smtClean="0"/>
              <a:t>Northerns</a:t>
            </a:r>
            <a:r>
              <a:rPr lang="en-US" sz="2000" dirty="0" smtClean="0"/>
              <a:t>, by Lee Berglund, Railroad Modeler, Oct. 1974</a:t>
            </a:r>
          </a:p>
          <a:p>
            <a:pPr lvl="1"/>
            <a:r>
              <a:rPr lang="en-US" sz="2000" dirty="0" smtClean="0"/>
              <a:t>2900 Class </a:t>
            </a:r>
            <a:r>
              <a:rPr lang="en-US" sz="2000" dirty="0" err="1" smtClean="0"/>
              <a:t>Northerns</a:t>
            </a:r>
            <a:r>
              <a:rPr lang="en-US" sz="2000" dirty="0" smtClean="0"/>
              <a:t> – Santa Fe’s War Babies, by Loren Martens &amp; Michael A. Martin, Santa Fe Route, Vol I, No II and Vol II, No I</a:t>
            </a:r>
          </a:p>
          <a:p>
            <a:pPr lvl="1"/>
            <a:r>
              <a:rPr lang="en-US" sz="2000" dirty="0" smtClean="0"/>
              <a:t>Thirty Years of 4-8-4s (Santa Fe), by Lloyd E. </a:t>
            </a:r>
            <a:r>
              <a:rPr lang="en-US" sz="2000" dirty="0" err="1" smtClean="0"/>
              <a:t>Stagner</a:t>
            </a:r>
            <a:r>
              <a:rPr lang="en-US" sz="2000" dirty="0" smtClean="0"/>
              <a:t>, Trains, Feb. 1987</a:t>
            </a:r>
          </a:p>
          <a:p>
            <a:pPr lvl="1"/>
            <a:r>
              <a:rPr lang="en-US" sz="2000" dirty="0" smtClean="0"/>
              <a:t>A History of the 3751 Class – Santa Fe’s Big Mountains, by Loren Martens, Santa Fe Route, </a:t>
            </a:r>
            <a:r>
              <a:rPr lang="en-US" sz="2000" dirty="0"/>
              <a:t>V</a:t>
            </a:r>
            <a:r>
              <a:rPr lang="en-US" sz="2000" dirty="0" smtClean="0"/>
              <a:t>ol VI, No IV and </a:t>
            </a:r>
            <a:r>
              <a:rPr lang="en-US" sz="2000" dirty="0"/>
              <a:t>V</a:t>
            </a:r>
            <a:r>
              <a:rPr lang="en-US" sz="2000" dirty="0" smtClean="0"/>
              <a:t>ol VII, No </a:t>
            </a:r>
            <a:r>
              <a:rPr lang="en-US" sz="2000" dirty="0" smtClean="0"/>
              <a:t>I</a:t>
            </a:r>
          </a:p>
          <a:p>
            <a:r>
              <a:rPr lang="en-US" dirty="0" smtClean="0"/>
              <a:t>Correspondence with Stan </a:t>
            </a:r>
            <a:r>
              <a:rPr lang="en-US" dirty="0" err="1" smtClean="0"/>
              <a:t>Kistler</a:t>
            </a:r>
            <a:r>
              <a:rPr lang="en-US" dirty="0" smtClean="0"/>
              <a:t> in 2005 to check all facts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5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3751 Class – as Built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3751-3764 – 14 Locos – Delivered in 1927-29</a:t>
            </a:r>
          </a:p>
          <a:p>
            <a:r>
              <a:rPr lang="en-US" sz="3600" dirty="0" smtClean="0"/>
              <a:t>73” Spoked drivers, slab rods</a:t>
            </a:r>
          </a:p>
          <a:p>
            <a:r>
              <a:rPr lang="en-US" sz="3600" dirty="0" smtClean="0"/>
              <a:t>15K Coal tenders</a:t>
            </a:r>
          </a:p>
          <a:p>
            <a:r>
              <a:rPr lang="en-US" sz="3600" dirty="0" err="1" smtClean="0"/>
              <a:t>Elesco</a:t>
            </a:r>
            <a:r>
              <a:rPr lang="en-US" sz="3600" dirty="0" smtClean="0"/>
              <a:t> </a:t>
            </a:r>
            <a:r>
              <a:rPr lang="en-US" sz="3600" dirty="0" err="1" smtClean="0"/>
              <a:t>feedwater</a:t>
            </a:r>
            <a:r>
              <a:rPr lang="en-US" sz="3600" dirty="0" smtClean="0"/>
              <a:t> heater on pilot</a:t>
            </a:r>
          </a:p>
          <a:p>
            <a:r>
              <a:rPr lang="en-US" sz="3600" dirty="0" smtClean="0"/>
              <a:t>3751 only: steam pipe to cab was hidden</a:t>
            </a:r>
          </a:p>
          <a:p>
            <a:r>
              <a:rPr lang="en-US" sz="3600" dirty="0" smtClean="0"/>
              <a:t>3764 only: had </a:t>
            </a:r>
            <a:r>
              <a:rPr lang="en-US" sz="3600" dirty="0" err="1" smtClean="0"/>
              <a:t>Caprotti</a:t>
            </a:r>
            <a:r>
              <a:rPr lang="en-US" sz="3600" dirty="0" smtClean="0"/>
              <a:t> valve gear until 1934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02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3751 Class – Converted to Oil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1936: 4 locos (3751, 3762-64) get oil insert in same 15K tender</a:t>
            </a:r>
          </a:p>
          <a:p>
            <a:r>
              <a:rPr lang="en-US" sz="3600" dirty="0" smtClean="0"/>
              <a:t>1937-38: All 14 locos get 20K “square” oil tenders</a:t>
            </a:r>
          </a:p>
          <a:p>
            <a:r>
              <a:rPr lang="en-US" sz="3600" dirty="0" smtClean="0"/>
              <a:t>Can now run all the way to California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894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3751 Class – 10 </a:t>
            </a:r>
            <a:r>
              <a:rPr lang="en-US" b="1" dirty="0" err="1" smtClean="0"/>
              <a:t>Elesco</a:t>
            </a:r>
            <a:r>
              <a:rPr lang="en-US" b="1" dirty="0" smtClean="0"/>
              <a:t> Rebuilds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1938-39: All except 3751, 3760, 3763-64 get a major rebuild</a:t>
            </a:r>
          </a:p>
          <a:p>
            <a:r>
              <a:rPr lang="en-US" sz="3600" dirty="0" smtClean="0"/>
              <a:t>80” </a:t>
            </a:r>
            <a:r>
              <a:rPr lang="en-US" sz="3600" dirty="0" err="1" smtClean="0"/>
              <a:t>Boxpok</a:t>
            </a:r>
            <a:r>
              <a:rPr lang="en-US" sz="3600" dirty="0" smtClean="0"/>
              <a:t> drivers, longer frame</a:t>
            </a:r>
          </a:p>
          <a:p>
            <a:r>
              <a:rPr lang="en-US" sz="3600" dirty="0" smtClean="0"/>
              <a:t>New I-beam rods</a:t>
            </a:r>
          </a:p>
          <a:p>
            <a:r>
              <a:rPr lang="en-US" sz="3600" dirty="0" err="1" smtClean="0"/>
              <a:t>Elesco</a:t>
            </a:r>
            <a:r>
              <a:rPr lang="en-US" sz="3600" dirty="0" smtClean="0"/>
              <a:t> </a:t>
            </a:r>
            <a:r>
              <a:rPr lang="en-US" sz="3600" dirty="0" err="1" smtClean="0"/>
              <a:t>feedwater</a:t>
            </a:r>
            <a:r>
              <a:rPr lang="en-US" sz="3600" dirty="0" smtClean="0"/>
              <a:t> heater up in front of stack</a:t>
            </a:r>
          </a:p>
          <a:p>
            <a:r>
              <a:rPr lang="en-US" sz="3600" dirty="0" smtClean="0"/>
              <a:t>37” pilot truck wheels instead of 33”</a:t>
            </a:r>
          </a:p>
          <a:p>
            <a:r>
              <a:rPr lang="en-US" sz="3600" dirty="0" smtClean="0"/>
              <a:t>1940-42: All 14 locos get “SANTA FE” on tenders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741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3751 Class – 4 Worthington Rebuilds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1941: Major rebuild of remaining 4 original locos (3751, 3760, 3763-64)</a:t>
            </a:r>
          </a:p>
          <a:p>
            <a:r>
              <a:rPr lang="en-US" sz="3600" dirty="0" smtClean="0"/>
              <a:t>80” </a:t>
            </a:r>
            <a:r>
              <a:rPr lang="en-US" sz="3600" dirty="0" err="1" smtClean="0"/>
              <a:t>Boxpok</a:t>
            </a:r>
            <a:r>
              <a:rPr lang="en-US" sz="3600" dirty="0" smtClean="0"/>
              <a:t> drivers, longer frame</a:t>
            </a:r>
          </a:p>
          <a:p>
            <a:r>
              <a:rPr lang="en-US" sz="3600" dirty="0" smtClean="0"/>
              <a:t>Similar to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10 rebuilds (I-beam rods, etc.) except:</a:t>
            </a:r>
          </a:p>
          <a:p>
            <a:pPr lvl="1"/>
            <a:r>
              <a:rPr lang="en-US" sz="3200" dirty="0" smtClean="0"/>
              <a:t>Worthington </a:t>
            </a:r>
            <a:r>
              <a:rPr lang="en-US" sz="3200" dirty="0" err="1" smtClean="0"/>
              <a:t>feedwater</a:t>
            </a:r>
            <a:r>
              <a:rPr lang="en-US" sz="3200" dirty="0" smtClean="0"/>
              <a:t> heater (square) in front of stack</a:t>
            </a:r>
          </a:p>
          <a:p>
            <a:pPr lvl="1"/>
            <a:r>
              <a:rPr lang="en-US" sz="3200" dirty="0" smtClean="0"/>
              <a:t>Just one large sand box</a:t>
            </a:r>
          </a:p>
          <a:p>
            <a:pPr lvl="1"/>
            <a:r>
              <a:rPr lang="en-US" sz="3200" dirty="0" smtClean="0"/>
              <a:t>Wagner bypass drifting valves added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096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3751 Class – Rebuild 7 </a:t>
            </a:r>
            <a:r>
              <a:rPr lang="en-US" b="1" dirty="0" err="1" smtClean="0"/>
              <a:t>Elescos</a:t>
            </a:r>
            <a:r>
              <a:rPr lang="en-US" b="1" dirty="0" smtClean="0"/>
              <a:t> to </a:t>
            </a:r>
            <a:r>
              <a:rPr lang="en-US" b="1" dirty="0" err="1" smtClean="0"/>
              <a:t>Worthingtons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7902"/>
          </a:xfrm>
        </p:spPr>
        <p:txBody>
          <a:bodyPr>
            <a:noAutofit/>
          </a:bodyPr>
          <a:lstStyle/>
          <a:p>
            <a:r>
              <a:rPr lang="en-US" sz="3600" dirty="0" smtClean="0"/>
              <a:t>1945-48: 7 of 10 </a:t>
            </a:r>
            <a:r>
              <a:rPr lang="en-US" sz="3600" dirty="0" err="1" smtClean="0"/>
              <a:t>Elesco</a:t>
            </a:r>
            <a:r>
              <a:rPr lang="en-US" sz="3600" dirty="0" smtClean="0"/>
              <a:t> locos are converted to Worthington (3752, 54, 55, 58, 59, 61, 62)</a:t>
            </a:r>
          </a:p>
          <a:p>
            <a:r>
              <a:rPr lang="en-US" sz="3600" dirty="0" smtClean="0"/>
              <a:t>Get one large sand box</a:t>
            </a:r>
          </a:p>
          <a:p>
            <a:r>
              <a:rPr lang="en-US" sz="3600" dirty="0" smtClean="0"/>
              <a:t>Also get Wagner bypass drifting valves</a:t>
            </a:r>
          </a:p>
          <a:p>
            <a:r>
              <a:rPr lang="en-US" sz="3600" dirty="0" smtClean="0"/>
              <a:t>But 3752 gets Franklin rotary cam poppet valves in 1948, more efficient</a:t>
            </a:r>
          </a:p>
          <a:p>
            <a:r>
              <a:rPr lang="en-US" sz="3600" dirty="0" smtClean="0"/>
              <a:t>3753, 3756-57 keep their </a:t>
            </a:r>
            <a:r>
              <a:rPr lang="en-US" sz="3600" dirty="0" err="1" smtClean="0"/>
              <a:t>Elescos</a:t>
            </a:r>
            <a:r>
              <a:rPr lang="en-US" sz="3600" dirty="0" smtClean="0"/>
              <a:t> and other features to the end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164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3751 Class – More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281299"/>
          </a:xfrm>
        </p:spPr>
        <p:txBody>
          <a:bodyPr>
            <a:noAutofit/>
          </a:bodyPr>
          <a:lstStyle/>
          <a:p>
            <a:r>
              <a:rPr lang="en-US" sz="3600" dirty="0" smtClean="0"/>
              <a:t>By 1938: All got flip-up stack extensions</a:t>
            </a:r>
          </a:p>
          <a:p>
            <a:r>
              <a:rPr lang="en-US" sz="3600" dirty="0" smtClean="0"/>
              <a:t>In 1941, 1945-48: Most got telescoping stack extensions when rebuilt</a:t>
            </a:r>
          </a:p>
          <a:p>
            <a:pPr lvl="1"/>
            <a:r>
              <a:rPr lang="en-US" sz="3200" dirty="0" smtClean="0"/>
              <a:t>But 3751, 3759-60 got curved segmented stack extensions for Tehachapi</a:t>
            </a:r>
          </a:p>
          <a:p>
            <a:pPr lvl="1"/>
            <a:r>
              <a:rPr lang="en-US" sz="3200" dirty="0" smtClean="0"/>
              <a:t>3753, 3756-57 kept their flip-up stack extensions</a:t>
            </a:r>
          </a:p>
          <a:p>
            <a:r>
              <a:rPr lang="en-US" sz="3600" dirty="0" smtClean="0"/>
              <a:t>Late 1940s: Many inherited some tapered rods from 3776 &amp; 2900 classes</a:t>
            </a:r>
          </a:p>
          <a:p>
            <a:r>
              <a:rPr lang="en-US" sz="3600" dirty="0" smtClean="0"/>
              <a:t>Retired in mid-1950s, saved 3751 and 3759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109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3751 Class – HO Models – Key Brass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2941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Original form, 73” spoked drivers, but with later 20K square oil tender</a:t>
            </a:r>
          </a:p>
          <a:p>
            <a:pPr lvl="1"/>
            <a:r>
              <a:rPr lang="en-US" dirty="0" smtClean="0"/>
              <a:t>Good for 3760, 63, 64 from 1937-38 until rebuilt in 1941</a:t>
            </a:r>
          </a:p>
          <a:p>
            <a:pPr lvl="1"/>
            <a:r>
              <a:rPr lang="en-US" dirty="0" smtClean="0"/>
              <a:t>Good for 3752-59, 61, 62 locos from 1937-38 until rebuilt in 1938-39</a:t>
            </a:r>
          </a:p>
          <a:p>
            <a:pPr lvl="1"/>
            <a:r>
              <a:rPr lang="en-US" dirty="0" smtClean="0"/>
              <a:t>Not good for 3751, as model has steam pipe above boiler</a:t>
            </a:r>
          </a:p>
          <a:p>
            <a:pPr lvl="1"/>
            <a:r>
              <a:rPr lang="en-US" dirty="0" smtClean="0"/>
              <a:t>Models imported in 1976</a:t>
            </a:r>
          </a:p>
          <a:p>
            <a:r>
              <a:rPr lang="en-US" dirty="0" smtClean="0"/>
              <a:t>First rebuild with high </a:t>
            </a:r>
            <a:r>
              <a:rPr lang="en-US" dirty="0" err="1" smtClean="0"/>
              <a:t>Elesco</a:t>
            </a:r>
            <a:r>
              <a:rPr lang="en-US" dirty="0" smtClean="0"/>
              <a:t> FWH, 80” </a:t>
            </a:r>
            <a:r>
              <a:rPr lang="en-US" dirty="0" err="1" smtClean="0"/>
              <a:t>Boxpok</a:t>
            </a:r>
            <a:r>
              <a:rPr lang="en-US" dirty="0" smtClean="0"/>
              <a:t> drivers, I-beam rods</a:t>
            </a:r>
          </a:p>
          <a:p>
            <a:pPr lvl="1"/>
            <a:r>
              <a:rPr lang="en-US" dirty="0" smtClean="0"/>
              <a:t>Good for 3753, 56, 57 from 1938-39 until 1941-45, when drifting valves were added to these 3 locos (model has no drifting valves)</a:t>
            </a:r>
          </a:p>
          <a:p>
            <a:pPr lvl="1"/>
            <a:r>
              <a:rPr lang="en-US" dirty="0" smtClean="0"/>
              <a:t>Good for 3753, 56, 57 after 1945 if you add drifting valves to model</a:t>
            </a:r>
          </a:p>
          <a:p>
            <a:pPr lvl="1"/>
            <a:r>
              <a:rPr lang="en-US" dirty="0" smtClean="0"/>
              <a:t>Good for 3752, 54, 55, 58, 59, 61, 62 until 1945-48 major rebuild</a:t>
            </a:r>
          </a:p>
          <a:p>
            <a:pPr lvl="1"/>
            <a:r>
              <a:rPr lang="en-US" dirty="0"/>
              <a:t>Not good for 3751, as model has </a:t>
            </a:r>
            <a:r>
              <a:rPr lang="en-US" dirty="0" smtClean="0"/>
              <a:t>steam </a:t>
            </a:r>
            <a:r>
              <a:rPr lang="en-US" dirty="0"/>
              <a:t>pipe above </a:t>
            </a:r>
            <a:r>
              <a:rPr lang="en-US" dirty="0" smtClean="0"/>
              <a:t>boiler</a:t>
            </a:r>
          </a:p>
          <a:p>
            <a:pPr lvl="1"/>
            <a:r>
              <a:rPr lang="en-US" dirty="0" smtClean="0"/>
              <a:t>Models imported in 1978, some factory painted in 1981 for 3751 (incorrect) and 3757 (correct)</a:t>
            </a:r>
          </a:p>
          <a:p>
            <a:r>
              <a:rPr lang="en-US" dirty="0" smtClean="0"/>
              <a:t>No Key models of 1941, 1945-48 Worthington FWH rebuilds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376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2058</Words>
  <Application>Microsoft Office PowerPoint</Application>
  <PresentationFormat>Widescreen</PresentationFormat>
  <Paragraphs>176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Santa Fe’s 4-8-4s  &amp; HO Models</vt:lpstr>
      <vt:lpstr>Santa Fe 4-8-4 Classes and Topics</vt:lpstr>
      <vt:lpstr>3751 Class – as Built</vt:lpstr>
      <vt:lpstr>3751 Class – Converted to Oil</vt:lpstr>
      <vt:lpstr>3751 Class – 10 Elesco Rebuilds</vt:lpstr>
      <vt:lpstr>3751 Class – 4 Worthington Rebuilds</vt:lpstr>
      <vt:lpstr>3751 Class – Rebuild 7 Elescos to Worthingtons</vt:lpstr>
      <vt:lpstr>3751 Class – More Changes</vt:lpstr>
      <vt:lpstr>3751 Class – HO Models – Key Brass</vt:lpstr>
      <vt:lpstr>3751 Class – HO Models – Hallmark Brass</vt:lpstr>
      <vt:lpstr>3751 Class – HO Models – BLI Styrene</vt:lpstr>
      <vt:lpstr>3765 Class – as Built</vt:lpstr>
      <vt:lpstr>3765 Class - Upgrades</vt:lpstr>
      <vt:lpstr>3765 Class- HO Models – Key Brass</vt:lpstr>
      <vt:lpstr>3765 Class- HO Models – Hallmark Brass</vt:lpstr>
      <vt:lpstr>3776 Class – as Built</vt:lpstr>
      <vt:lpstr>3776 Class - Upgrades</vt:lpstr>
      <vt:lpstr>3776 Class - HO Models – PFM Brass</vt:lpstr>
      <vt:lpstr>3776 Class – HO Models – Hallmark Brass</vt:lpstr>
      <vt:lpstr>3776 Class – HO Models – Bachmann Styrene</vt:lpstr>
      <vt:lpstr>2900 Class – as Built</vt:lpstr>
      <vt:lpstr>2900 Class - Upgrades</vt:lpstr>
      <vt:lpstr>2900 Class – HO Models – Westside Brass</vt:lpstr>
      <vt:lpstr>2900 Class – HO Models – Hallmark Brass</vt:lpstr>
      <vt:lpstr>Restoration of 3751 to Operation</vt:lpstr>
      <vt:lpstr>Major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Santa Fe’s 4-8-4s  and HO Models</dc:title>
  <dc:creator>Microsoft account</dc:creator>
  <cp:lastModifiedBy>Microsoft account</cp:lastModifiedBy>
  <cp:revision>59</cp:revision>
  <cp:lastPrinted>2016-03-11T01:32:36Z</cp:lastPrinted>
  <dcterms:created xsi:type="dcterms:W3CDTF">2016-02-17T17:09:48Z</dcterms:created>
  <dcterms:modified xsi:type="dcterms:W3CDTF">2016-03-25T03:16:40Z</dcterms:modified>
</cp:coreProperties>
</file>